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4" r:id="rId4"/>
    <p:sldId id="263" r:id="rId5"/>
    <p:sldId id="258" r:id="rId6"/>
    <p:sldId id="259" r:id="rId7"/>
    <p:sldId id="260" r:id="rId8"/>
    <p:sldId id="261" r:id="rId9"/>
    <p:sldId id="262" r:id="rId10"/>
    <p:sldId id="265" r:id="rId11"/>
    <p:sldId id="266" r:id="rId12"/>
    <p:sldId id="267" r:id="rId13"/>
    <p:sldId id="268" r:id="rId14"/>
    <p:sldId id="269" r:id="rId15"/>
    <p:sldId id="272" r:id="rId16"/>
    <p:sldId id="273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5940E0-E864-DF4A-BD26-2C2246AC4E05}" type="datetimeFigureOut">
              <a:rPr lang="en-US" smtClean="0"/>
              <a:t>7/6/20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1D480C-B22B-9744-AC27-082F71E49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433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D480C-B22B-9744-AC27-082F71E496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80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BDFA0-856B-DC43-8FE7-71A8EE5B9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E3E09F-3C2F-574C-ACC2-BB7AF7E33F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72AFA-63D3-FB44-ADBD-B00A16BA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CE63E-A20D-DF4D-9F94-5ABAF4A0E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D733A5-CA20-B740-8DD3-671809C39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3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305F-DD94-474A-A793-5854C51BB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B60FC-6732-9141-8BEB-B40AB8625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2DB8C-8624-F644-96A6-AAEE9F88D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A89EB-E6C8-EF47-BC08-B8664AD39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1D3DD-A1EA-514D-9ECF-8274264C3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33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8BEA34-931C-1746-B1D7-51181BA64B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A34F8E-39BF-B34A-9C6A-E2DE151D4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822C5-73E7-2A46-ABC8-715A9EA84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360142-382A-3544-84C0-A6BE3B0FC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74E30-2E17-F647-BA58-67FB290FB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49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827D2-FD28-ED46-A8DE-F12C25692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3DF02-EDE6-8147-BAE0-0F6EDD83A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BEF54-6612-8843-BC81-307134FD4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122A7-6566-A549-AC0F-52733E169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0D12B-3222-5547-80FE-B16B385C8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6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0DE3-699B-224D-BB70-E69AED5A8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FD648-3A56-B242-8E53-3A07CA1DB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47A0E-7E3D-8F4A-BE9F-6D0F35A0A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324F-1FFF-BF4D-8E2B-1AB895BB1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5D8DF-8F9B-A144-8250-60A44C0B4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55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D14E2-2E8A-6545-8C12-5AFF1FE8C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142FF-11DA-EA40-9A2A-46E5269CF5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1204E-40C3-2F49-A1BC-19D2D7FA1B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A2339-2100-9A4B-AF33-B628C8F61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06F592-A120-9541-8CFC-58E2B9E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727EE5-5A9A-544B-A357-D535AF13A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935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6FC2C-1938-7544-9E5B-1FB393CF7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87AEAC-6FA6-E24C-A1E1-68A8D01ED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F5888-A781-4A48-A35C-9CA115470F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22AB32-6209-7A46-B79E-66F3495201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C02A74-8CED-5F4F-B5F0-6E190BCE11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E73CE7-D6B3-C645-A11C-4FEA09232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CAC65D-1E07-F34D-8381-0181086AC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BBAB71-4D97-7740-87C0-1FCD6F8E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84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020A6-DFE0-E547-8D78-20E15CC60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98B84B-9668-454B-AC22-5EC02C59C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C124B-716C-454B-82CE-C4D7178F0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7AB81-0B87-EE4A-A272-3CDEF5842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44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BC1E4-A168-F14D-AAE9-DC5C35D70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CDE939-6199-5547-8A9D-1929E403D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683CE-8CB9-674A-91BA-65B1EC682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953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9370-CEDD-314B-B9A1-163756825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3B9A1-4132-994C-880E-31529D1B1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5692EB-A3FE-3747-8893-B24B9E6D5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12377-258E-404C-BC8B-3610F34F1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C986A-92D4-AD4A-BF55-068DF8411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EB6277-8B78-6E42-806D-F40199C7B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4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031D-3900-6748-926A-36841291C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7C5C74-FF98-B64D-A604-C8C0E26DFF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99429F-5290-4240-B2FE-54D2BFE2BB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70291-3810-7244-891D-E062FFD94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CAEA8-0A5D-F74D-B63E-8E642092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DE155-9A58-4748-97A0-B7A786D0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513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D2DCE3-3DA7-C54C-9A03-D25FBBAB6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91C4-05F9-A346-B7B2-54F18CEEC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6A0AD-B47C-8E48-B80D-B53C76EF0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40E38-5E3E-7F4C-A3E3-0C88276B2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D2486-3C59-4B49-AB56-71B8C61E2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0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FD462-78F6-1744-88DC-90F986F10A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#6.1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B9582C-40E6-9F40-82E3-C38CD19A44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Linear Regression and Correlation</a:t>
            </a:r>
          </a:p>
          <a:p>
            <a:r>
              <a:rPr lang="en-US" dirty="0"/>
              <a:t>Heatmaps</a:t>
            </a:r>
          </a:p>
          <a:p>
            <a:r>
              <a:rPr lang="en-US" dirty="0"/>
              <a:t>Boxplots, violin plots, swarm plots</a:t>
            </a:r>
          </a:p>
          <a:p>
            <a:r>
              <a:rPr lang="en-US" dirty="0"/>
              <a:t>Outputting figures</a:t>
            </a:r>
          </a:p>
        </p:txBody>
      </p:sp>
    </p:spTree>
    <p:extLst>
      <p:ext uri="{BB962C8B-B14F-4D97-AF65-F5344CB8AC3E}">
        <p14:creationId xmlns:p14="http://schemas.microsoft.com/office/powerpoint/2010/main" val="1185113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7297B-AB0D-DA49-9BFD-C7C1AAF4E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409FE-434F-504B-AAB1-BAEA40F01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 at broad patterns across several variables between samples</a:t>
            </a:r>
          </a:p>
          <a:p>
            <a:r>
              <a:rPr lang="en-US" dirty="0"/>
              <a:t>Use sample to sample normalized data (as appropriate)</a:t>
            </a:r>
          </a:p>
          <a:p>
            <a:r>
              <a:rPr lang="en-US" dirty="0"/>
              <a:t>Use z-scored gene values</a:t>
            </a:r>
          </a:p>
        </p:txBody>
      </p:sp>
    </p:spTree>
    <p:extLst>
      <p:ext uri="{BB962C8B-B14F-4D97-AF65-F5344CB8AC3E}">
        <p14:creationId xmlns:p14="http://schemas.microsoft.com/office/powerpoint/2010/main" val="1232333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DB73A-3A6F-6E48-BA1C-D8F29B530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use Z-scores?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371C8C-0FE0-E846-B9D8-9BDC08B90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9362" y="1752901"/>
            <a:ext cx="229434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874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DB73A-3A6F-6E48-BA1C-D8F29B530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use Z-scores?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371C8C-0FE0-E846-B9D8-9BDC08B90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9362" y="1752901"/>
            <a:ext cx="2294341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FD5966-C7C3-784F-8181-E2E702229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4864" y="1641749"/>
            <a:ext cx="2378545" cy="452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023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69527-C3A6-134E-94DB-7153B927F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a heatmap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223C7-A6D6-624A-A413-07322B2CD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&gt; library(</a:t>
            </a:r>
            <a:r>
              <a:rPr lang="en-US" dirty="0" err="1"/>
              <a:t>tweeDEseq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&gt; norm &lt;- </a:t>
            </a:r>
            <a:r>
              <a:rPr lang="en-US" dirty="0" err="1"/>
              <a:t>normalizeCounts</a:t>
            </a:r>
            <a:r>
              <a:rPr lang="en-US" dirty="0"/>
              <a:t>(</a:t>
            </a:r>
            <a:r>
              <a:rPr lang="en-US" dirty="0" err="1"/>
              <a:t>count_table</a:t>
            </a:r>
            <a:r>
              <a:rPr lang="en-US" dirty="0"/>
              <a:t>, method="TMM")</a:t>
            </a:r>
          </a:p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top_data</a:t>
            </a:r>
            <a:r>
              <a:rPr lang="en-US" dirty="0"/>
              <a:t> = norm[1000:1030,]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&gt; library(</a:t>
            </a:r>
            <a:r>
              <a:rPr lang="en-US" dirty="0" err="1"/>
              <a:t>pheatmap</a:t>
            </a:r>
            <a:r>
              <a:rPr lang="en-US" dirty="0"/>
              <a:t>) #download if not installed</a:t>
            </a:r>
          </a:p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pheatmap</a:t>
            </a:r>
            <a:r>
              <a:rPr lang="en-US" dirty="0"/>
              <a:t>(</a:t>
            </a:r>
            <a:r>
              <a:rPr lang="en-US" dirty="0" err="1"/>
              <a:t>as.matrix</a:t>
            </a:r>
            <a:r>
              <a:rPr lang="en-US" dirty="0"/>
              <a:t>(</a:t>
            </a:r>
            <a:r>
              <a:rPr lang="en-US" dirty="0" err="1"/>
              <a:t>top_data</a:t>
            </a:r>
            <a:r>
              <a:rPr lang="en-US" dirty="0"/>
              <a:t>), scale = c("row"), </a:t>
            </a:r>
            <a:r>
              <a:rPr lang="en-US" dirty="0" err="1"/>
              <a:t>cluster_cols</a:t>
            </a:r>
            <a:r>
              <a:rPr lang="en-US" dirty="0"/>
              <a:t>=FALSE)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502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9D0B5-6FF0-FE43-B7EE-A2A2544F7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9C91FA-E323-4D4C-B73A-44C436CA7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0962" y="1825625"/>
            <a:ext cx="5150076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3DD75C-F9DA-B24A-9D72-68364E257459}"/>
              </a:ext>
            </a:extLst>
          </p:cNvPr>
          <p:cNvSpPr txBox="1"/>
          <p:nvPr/>
        </p:nvSpPr>
        <p:spPr>
          <a:xfrm>
            <a:off x="8071945" y="2186152"/>
            <a:ext cx="2618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&lt;- this is our deleted gene</a:t>
            </a:r>
          </a:p>
        </p:txBody>
      </p:sp>
    </p:spTree>
    <p:extLst>
      <p:ext uri="{BB962C8B-B14F-4D97-AF65-F5344CB8AC3E}">
        <p14:creationId xmlns:p14="http://schemas.microsoft.com/office/powerpoint/2010/main" val="2715834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8FD9-4C8F-AA4F-903D-339134797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97685-2591-174A-B910-9FCC588E6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124200" cy="4351338"/>
          </a:xfrm>
        </p:spPr>
        <p:txBody>
          <a:bodyPr/>
          <a:lstStyle/>
          <a:p>
            <a:r>
              <a:rPr lang="en-US" dirty="0"/>
              <a:t>Hide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&gt; boxplot(norm)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0701D4-8C57-B64D-AEC8-D6CDEC99A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744" b="15727"/>
          <a:stretch/>
        </p:blipFill>
        <p:spPr>
          <a:xfrm>
            <a:off x="5188800" y="1088506"/>
            <a:ext cx="6081604" cy="468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815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2A23E-138F-6444-8577-F32C08D7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Beeswarm</a:t>
            </a:r>
            <a:r>
              <a:rPr lang="en-US" dirty="0"/>
              <a:t>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09B6A-63A8-2241-8A62-459F6C7FB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55069" cy="4351338"/>
          </a:xfrm>
        </p:spPr>
        <p:txBody>
          <a:bodyPr/>
          <a:lstStyle/>
          <a:p>
            <a:r>
              <a:rPr lang="en-US" dirty="0"/>
              <a:t>Similar in concept to a boxplot, but more transparent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&gt; library(</a:t>
            </a:r>
            <a:r>
              <a:rPr lang="en-US" dirty="0" err="1"/>
              <a:t>beeswarm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&gt; data(breast)</a:t>
            </a:r>
          </a:p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beeswarm</a:t>
            </a:r>
            <a:r>
              <a:rPr lang="en-US" dirty="0"/>
              <a:t>(</a:t>
            </a:r>
            <a:r>
              <a:rPr lang="en-US" dirty="0" err="1"/>
              <a:t>time_survival</a:t>
            </a:r>
            <a:r>
              <a:rPr lang="en-US" dirty="0"/>
              <a:t> ~ ER, data = breast)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118290-7DB9-2340-A68B-65C8109AE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0336" y="1825625"/>
            <a:ext cx="3854312" cy="325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4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EABE3-BFE3-004B-98B7-3A7D9FDE3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Outputting a figure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3A56AC-7902-F345-B11A-97943EBB5F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5521" y="1825625"/>
            <a:ext cx="6520957" cy="4351338"/>
          </a:xfrm>
        </p:spPr>
      </p:pic>
    </p:spTree>
    <p:extLst>
      <p:ext uri="{BB962C8B-B14F-4D97-AF65-F5344CB8AC3E}">
        <p14:creationId xmlns:p14="http://schemas.microsoft.com/office/powerpoint/2010/main" val="3846305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EABE3-BFE3-004B-98B7-3A7D9FDE3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Outputting a figure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3A5B07-82C3-F549-8BB5-E19C3632C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1365" y="1825625"/>
            <a:ext cx="6549269" cy="4351338"/>
          </a:xfrm>
        </p:spPr>
      </p:pic>
    </p:spTree>
    <p:extLst>
      <p:ext uri="{BB962C8B-B14F-4D97-AF65-F5344CB8AC3E}">
        <p14:creationId xmlns:p14="http://schemas.microsoft.com/office/powerpoint/2010/main" val="1804338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CC69B-6AA0-484E-9219-040B6B869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C071B-2C0C-0444-A4EE-CC44E4836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Model a scalar relationship between a dependent continuous variable and independent variable(s)</a:t>
            </a:r>
          </a:p>
          <a:p>
            <a:r>
              <a:rPr lang="en-US" dirty="0"/>
              <a:t>Attempts to fit a slope to the data to best describe it</a:t>
            </a:r>
          </a:p>
          <a:p>
            <a:r>
              <a:rPr lang="en-US" dirty="0"/>
              <a:t>Allows for correction of confounding variables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F58039-61D6-5F4D-A4A6-5E131BD96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4484" y="2238702"/>
            <a:ext cx="3983495" cy="263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730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504E7-9271-9644-834C-E4EE37434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same data from last class…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40614-E278-0F47-9292-D0C4545B7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count_table</a:t>
            </a:r>
            <a:r>
              <a:rPr lang="en-US" dirty="0"/>
              <a:t> &lt;- </a:t>
            </a:r>
            <a:r>
              <a:rPr lang="en-US" dirty="0" err="1"/>
              <a:t>read.table</a:t>
            </a:r>
            <a:r>
              <a:rPr lang="en-US" dirty="0"/>
              <a:t>("~/Desktop/bioinformatics-bootcamp/class_6_1/sce_mct1_03hr_counts.txt", </a:t>
            </a:r>
            <a:r>
              <a:rPr lang="en-US" dirty="0" err="1"/>
              <a:t>sep</a:t>
            </a:r>
            <a:r>
              <a:rPr lang="en-US" dirty="0"/>
              <a:t> = '\t', header = TRUE, </a:t>
            </a:r>
            <a:r>
              <a:rPr lang="en-US" dirty="0" err="1"/>
              <a:t>row.names</a:t>
            </a:r>
            <a:r>
              <a:rPr lang="en-US" dirty="0"/>
              <a:t> = 1, </a:t>
            </a:r>
            <a:r>
              <a:rPr lang="en-US" dirty="0" err="1"/>
              <a:t>check.names</a:t>
            </a:r>
            <a:r>
              <a:rPr lang="en-US" dirty="0"/>
              <a:t>=F)</a:t>
            </a:r>
          </a:p>
        </p:txBody>
      </p:sp>
    </p:spTree>
    <p:extLst>
      <p:ext uri="{BB962C8B-B14F-4D97-AF65-F5344CB8AC3E}">
        <p14:creationId xmlns:p14="http://schemas.microsoft.com/office/powerpoint/2010/main" val="3735820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5243F-663E-3942-AE94-A56BE7947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46850-87D9-124E-A260-0F92A94EA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linearMod</a:t>
            </a:r>
            <a:r>
              <a:rPr lang="en-US" dirty="0"/>
              <a:t> &lt;- </a:t>
            </a:r>
            <a:r>
              <a:rPr lang="en-US" dirty="0" err="1"/>
              <a:t>lm</a:t>
            </a:r>
            <a:r>
              <a:rPr lang="en-US" dirty="0"/>
              <a:t>(</a:t>
            </a:r>
          </a:p>
          <a:p>
            <a:pPr marL="457200" lvl="1" indent="0">
              <a:buNone/>
            </a:pPr>
            <a:r>
              <a:rPr lang="en-US" dirty="0"/>
              <a:t>Sample4 ~ Sample6, </a:t>
            </a:r>
          </a:p>
          <a:p>
            <a:pPr marL="457200" lvl="1" indent="0">
              <a:buNone/>
            </a:pPr>
            <a:r>
              <a:rPr lang="en-US" dirty="0"/>
              <a:t>data=</a:t>
            </a:r>
            <a:r>
              <a:rPr lang="en-US" dirty="0" err="1"/>
              <a:t>count_table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&gt; print(</a:t>
            </a:r>
            <a:r>
              <a:rPr lang="en-US" dirty="0" err="1"/>
              <a:t>linearMod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Coefficients:</a:t>
            </a:r>
          </a:p>
          <a:p>
            <a:pPr marL="0" indent="0">
              <a:buNone/>
            </a:pPr>
            <a:r>
              <a:rPr lang="en-US" dirty="0"/>
              <a:t>(Intercept)      Sample6  </a:t>
            </a:r>
          </a:p>
          <a:p>
            <a:pPr marL="0" indent="0">
              <a:buNone/>
            </a:pPr>
            <a:r>
              <a:rPr lang="en-US" dirty="0"/>
              <a:t>    -0.7282       1.1097          &lt;- a near linear </a:t>
            </a:r>
          </a:p>
          <a:p>
            <a:pPr marL="0" indent="0">
              <a:buNone/>
            </a:pPr>
            <a:r>
              <a:rPr lang="en-US" dirty="0"/>
              <a:t>				   relationship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042F50-9573-9643-8374-7D6F1851B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7645" y="1825625"/>
            <a:ext cx="38862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891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06224-3FCF-B549-A1D8-CF3D81E1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7C788-FEEC-3447-A3EC-7731005FA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00752" cy="4351338"/>
          </a:xfrm>
        </p:spPr>
        <p:txBody>
          <a:bodyPr/>
          <a:lstStyle/>
          <a:p>
            <a:r>
              <a:rPr lang="en-US" dirty="0"/>
              <a:t>A common measure in many biological contexts to compare replicates, etc.</a:t>
            </a:r>
          </a:p>
          <a:p>
            <a:r>
              <a:rPr lang="en-US" dirty="0"/>
              <a:t>Level of interdependence between two variables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731418-E596-F843-8B96-EB0F05CD4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65125"/>
            <a:ext cx="2808107" cy="33495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A432D6-3C0B-2D41-8746-3160782BE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3189" y="365125"/>
            <a:ext cx="2808108" cy="334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075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BAC93-87E8-444A-9AB8-FA34A53DC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examples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C9FE4-89C7-9E4F-B470-3B0F98D8E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cor</a:t>
            </a:r>
            <a:r>
              <a:rPr lang="en-US" dirty="0"/>
              <a:t>(</a:t>
            </a:r>
            <a:r>
              <a:rPr lang="en-US" dirty="0" err="1"/>
              <a:t>count_table</a:t>
            </a:r>
            <a:r>
              <a:rPr lang="en-US" dirty="0"/>
              <a:t>["Sample4"], </a:t>
            </a:r>
            <a:r>
              <a:rPr lang="en-US" dirty="0" err="1"/>
              <a:t>count_table</a:t>
            </a:r>
            <a:r>
              <a:rPr lang="en-US" dirty="0"/>
              <a:t>["Sample6"]) </a:t>
            </a:r>
          </a:p>
          <a:p>
            <a:pPr marL="0" indent="0">
              <a:buNone/>
            </a:pPr>
            <a:r>
              <a:rPr lang="en-US" dirty="0"/>
              <a:t>        	     Sample6</a:t>
            </a:r>
          </a:p>
          <a:p>
            <a:pPr marL="0" indent="0">
              <a:buNone/>
            </a:pPr>
            <a:r>
              <a:rPr lang="en-US" dirty="0"/>
              <a:t>Sample4 0.943669</a:t>
            </a:r>
          </a:p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cor</a:t>
            </a:r>
            <a:r>
              <a:rPr lang="en-US" dirty="0"/>
              <a:t>(</a:t>
            </a:r>
            <a:r>
              <a:rPr lang="en-US" dirty="0" err="1"/>
              <a:t>count_table</a:t>
            </a:r>
            <a:r>
              <a:rPr lang="en-US" dirty="0"/>
              <a:t>["Sample4"], </a:t>
            </a:r>
            <a:r>
              <a:rPr lang="en-US" dirty="0" err="1"/>
              <a:t>count_table</a:t>
            </a:r>
            <a:r>
              <a:rPr lang="en-US" dirty="0"/>
              <a:t>["Sample10"]) </a:t>
            </a:r>
          </a:p>
          <a:p>
            <a:pPr marL="0" indent="0">
              <a:buNone/>
            </a:pPr>
            <a:r>
              <a:rPr lang="en-US" dirty="0"/>
              <a:t>                 Sample10</a:t>
            </a:r>
          </a:p>
          <a:p>
            <a:pPr marL="0" indent="0">
              <a:buNone/>
            </a:pPr>
            <a:r>
              <a:rPr lang="en-US" dirty="0"/>
              <a:t>Sample4 0.9950528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Which samples are biological replicates?</a:t>
            </a:r>
          </a:p>
        </p:txBody>
      </p:sp>
    </p:spTree>
    <p:extLst>
      <p:ext uri="{BB962C8B-B14F-4D97-AF65-F5344CB8AC3E}">
        <p14:creationId xmlns:p14="http://schemas.microsoft.com/office/powerpoint/2010/main" val="3978361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903B1-F0BD-F845-8A43-268A036E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examples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00650-C900-D64D-9F28-B5B97E410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</a:t>
            </a:r>
            <a:r>
              <a:rPr lang="en-US" dirty="0" err="1"/>
              <a:t>cor</a:t>
            </a:r>
            <a:r>
              <a:rPr lang="en-US" dirty="0"/>
              <a:t>() function by default uses a Pearson (R) correlation</a:t>
            </a:r>
          </a:p>
          <a:p>
            <a:pPr lvl="1"/>
            <a:r>
              <a:rPr lang="en-US" dirty="0"/>
              <a:t>Expects datasets to be normally distributed</a:t>
            </a:r>
          </a:p>
          <a:p>
            <a:r>
              <a:rPr lang="en-US" dirty="0"/>
              <a:t>By running </a:t>
            </a:r>
            <a:r>
              <a:rPr lang="en-US" dirty="0" err="1"/>
              <a:t>cor</a:t>
            </a:r>
            <a:r>
              <a:rPr lang="en-US" dirty="0"/>
              <a:t>(…, method=“spearman”), a Spearman (</a:t>
            </a:r>
            <a:r>
              <a:rPr lang="el-GR" dirty="0"/>
              <a:t>ρ</a:t>
            </a:r>
            <a:r>
              <a:rPr lang="en-US" dirty="0"/>
              <a:t>) correlation coefficient will be calculated</a:t>
            </a:r>
          </a:p>
          <a:p>
            <a:pPr lvl="1"/>
            <a:r>
              <a:rPr lang="en-US" dirty="0"/>
              <a:t>Rank order correlation</a:t>
            </a:r>
          </a:p>
          <a:p>
            <a:pPr lvl="1"/>
            <a:r>
              <a:rPr lang="en-US" dirty="0"/>
              <a:t>Does not assume datasets are normally distributed (better for RNA-seq)</a:t>
            </a:r>
          </a:p>
          <a:p>
            <a:r>
              <a:rPr lang="en-US" dirty="0"/>
              <a:t>Coefficients are directional (negative or positive correlation)</a:t>
            </a:r>
          </a:p>
          <a:p>
            <a:r>
              <a:rPr lang="en-US" dirty="0"/>
              <a:t>The Coefficient of Determination (R</a:t>
            </a:r>
            <a:r>
              <a:rPr lang="en-US" baseline="30000" dirty="0"/>
              <a:t>2</a:t>
            </a:r>
            <a:r>
              <a:rPr lang="en-US" dirty="0"/>
              <a:t>) measures the proportion of the variance in the dependent variable that is predictable from the independent variable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546209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84216-1D76-FE42-8DF9-F07F690E1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coefficients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7B1BA-782A-9B46-B541-08785EF4D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meaning of a correlation coefficient will vary field to field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Biological replicates: &gt; 0.99 indicate correlation</a:t>
            </a:r>
          </a:p>
          <a:p>
            <a:pPr lvl="1"/>
            <a:r>
              <a:rPr lang="en-US" dirty="0"/>
              <a:t>Human biological samples: something over 0.60 might be a correlation</a:t>
            </a:r>
          </a:p>
          <a:p>
            <a:pPr lvl="1"/>
            <a:r>
              <a:rPr lang="en-US" dirty="0"/>
              <a:t>Psychology: something over 0.20 might show a correlation</a:t>
            </a:r>
          </a:p>
        </p:txBody>
      </p:sp>
    </p:spTree>
    <p:extLst>
      <p:ext uri="{BB962C8B-B14F-4D97-AF65-F5344CB8AC3E}">
        <p14:creationId xmlns:p14="http://schemas.microsoft.com/office/powerpoint/2010/main" val="3591386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142AF-2DD9-7244-8CC7-6A056ABF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isn’t correlation?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A7E59B-9C44-5D42-B2E9-056448E90A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7212" y="1690688"/>
            <a:ext cx="6418459" cy="4351338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7615E3-7118-674A-8750-6FFF4CEF9A0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2803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 example of why fitting a line can be misleading </a:t>
            </a:r>
          </a:p>
          <a:p>
            <a:r>
              <a:rPr lang="en-US" dirty="0"/>
              <a:t>The math will try to fit a line as best it can, but it’s always important to look at your scatterplot before fitting a line and see if you can naturally see a trend</a:t>
            </a:r>
          </a:p>
          <a:p>
            <a:r>
              <a:rPr lang="en-US" dirty="0"/>
              <a:t>My recommendation: Use a scatterplot with no line, provide correlation coefficient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450832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568</Words>
  <Application>Microsoft Macintosh PowerPoint</Application>
  <PresentationFormat>Widescreen</PresentationFormat>
  <Paragraphs>81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#6.1</vt:lpstr>
      <vt:lpstr>Linear regression</vt:lpstr>
      <vt:lpstr>Using the same data from last class…</vt:lpstr>
      <vt:lpstr>Linear modeling</vt:lpstr>
      <vt:lpstr>Correlation</vt:lpstr>
      <vt:lpstr>Correlation examples in R</vt:lpstr>
      <vt:lpstr>Correlation examples in R</vt:lpstr>
      <vt:lpstr>Correlation coefficients</vt:lpstr>
      <vt:lpstr>What isn’t correlation?</vt:lpstr>
      <vt:lpstr>Heatmaps</vt:lpstr>
      <vt:lpstr>Why do we use Z-scores?</vt:lpstr>
      <vt:lpstr>Why do we use Z-scores?</vt:lpstr>
      <vt:lpstr>Plotting a heatmap in R</vt:lpstr>
      <vt:lpstr>PowerPoint Presentation</vt:lpstr>
      <vt:lpstr>Boxplots</vt:lpstr>
      <vt:lpstr>Beeswarm plot</vt:lpstr>
      <vt:lpstr>Outputting a figure</vt:lpstr>
      <vt:lpstr>Outputting a figure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#2.1</dc:title>
  <dc:creator>Microsoft Office User</dc:creator>
  <cp:lastModifiedBy>Microsoft Office User</cp:lastModifiedBy>
  <cp:revision>9</cp:revision>
  <dcterms:created xsi:type="dcterms:W3CDTF">2020-06-03T20:35:14Z</dcterms:created>
  <dcterms:modified xsi:type="dcterms:W3CDTF">2020-07-06T22:59:57Z</dcterms:modified>
</cp:coreProperties>
</file>

<file path=docProps/thumbnail.jpeg>
</file>